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57" r:id="rId5"/>
    <p:sldId id="672" r:id="rId6"/>
    <p:sldId id="2515" r:id="rId7"/>
    <p:sldId id="2516" r:id="rId8"/>
    <p:sldId id="2517" r:id="rId9"/>
    <p:sldId id="2518" r:id="rId10"/>
    <p:sldId id="2519" r:id="rId11"/>
    <p:sldId id="850" r:id="rId12"/>
    <p:sldId id="852" r:id="rId13"/>
    <p:sldId id="849" r:id="rId14"/>
    <p:sldId id="2520" r:id="rId15"/>
    <p:sldId id="252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7"/>
    <p:restoredTop sz="94539"/>
  </p:normalViewPr>
  <p:slideViewPr>
    <p:cSldViewPr snapToGrid="0">
      <p:cViewPr varScale="1">
        <p:scale>
          <a:sx n="111" d="100"/>
          <a:sy n="111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31FC8-03F4-4559-A56E-83D65EB0F4B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A33F42-BBF0-4440-87E7-64B7541BB03F}">
      <dgm:prSet/>
      <dgm:spPr/>
      <dgm:t>
        <a:bodyPr/>
        <a:lstStyle/>
        <a:p>
          <a:r>
            <a:rPr lang="en-US"/>
            <a:t>Column headers are values, not variable names</a:t>
          </a:r>
        </a:p>
      </dgm:t>
    </dgm:pt>
    <dgm:pt modelId="{A461885C-99AA-4B9A-9B3C-9AEC6B098627}" type="parTrans" cxnId="{7DDE7E30-AB06-4429-B0B4-1E4764E251AA}">
      <dgm:prSet/>
      <dgm:spPr/>
      <dgm:t>
        <a:bodyPr/>
        <a:lstStyle/>
        <a:p>
          <a:endParaRPr lang="en-US"/>
        </a:p>
      </dgm:t>
    </dgm:pt>
    <dgm:pt modelId="{693868E6-783D-4CDE-987D-8D0B6EAB0D63}" type="sibTrans" cxnId="{7DDE7E30-AB06-4429-B0B4-1E4764E251AA}">
      <dgm:prSet/>
      <dgm:spPr/>
      <dgm:t>
        <a:bodyPr/>
        <a:lstStyle/>
        <a:p>
          <a:endParaRPr lang="en-US"/>
        </a:p>
      </dgm:t>
    </dgm:pt>
    <dgm:pt modelId="{2C416186-FE59-41BD-95BB-18A8F007DD35}">
      <dgm:prSet/>
      <dgm:spPr/>
      <dgm:t>
        <a:bodyPr/>
        <a:lstStyle/>
        <a:p>
          <a:r>
            <a:rPr lang="en-US"/>
            <a:t>Variables are stored in both rows and columns </a:t>
          </a:r>
        </a:p>
      </dgm:t>
    </dgm:pt>
    <dgm:pt modelId="{858A4DB3-E8A2-4437-85F7-F3CE5673A9CC}" type="parTrans" cxnId="{A7CEB4AB-E4F5-4F0D-9926-5C248DBE9C72}">
      <dgm:prSet/>
      <dgm:spPr/>
      <dgm:t>
        <a:bodyPr/>
        <a:lstStyle/>
        <a:p>
          <a:endParaRPr lang="en-US"/>
        </a:p>
      </dgm:t>
    </dgm:pt>
    <dgm:pt modelId="{B0CB9169-D03C-4322-B934-7D6E87DEE635}" type="sibTrans" cxnId="{A7CEB4AB-E4F5-4F0D-9926-5C248DBE9C72}">
      <dgm:prSet/>
      <dgm:spPr/>
      <dgm:t>
        <a:bodyPr/>
        <a:lstStyle/>
        <a:p>
          <a:endParaRPr lang="en-US"/>
        </a:p>
      </dgm:t>
    </dgm:pt>
    <dgm:pt modelId="{051F2FA8-310A-45EC-B3AE-109D8C86857E}">
      <dgm:prSet/>
      <dgm:spPr/>
      <dgm:t>
        <a:bodyPr/>
        <a:lstStyle/>
        <a:p>
          <a:r>
            <a:rPr lang="en-US"/>
            <a:t>Multiple variables are stored in one column</a:t>
          </a:r>
        </a:p>
      </dgm:t>
    </dgm:pt>
    <dgm:pt modelId="{CC49F69F-6EAE-4F13-A999-848B07FB0666}" type="parTrans" cxnId="{B833BE83-025C-4BDF-98C1-64BA240C9B35}">
      <dgm:prSet/>
      <dgm:spPr/>
      <dgm:t>
        <a:bodyPr/>
        <a:lstStyle/>
        <a:p>
          <a:endParaRPr lang="en-US"/>
        </a:p>
      </dgm:t>
    </dgm:pt>
    <dgm:pt modelId="{14805D0F-AFC5-425D-840D-46D58C052826}" type="sibTrans" cxnId="{B833BE83-025C-4BDF-98C1-64BA240C9B35}">
      <dgm:prSet/>
      <dgm:spPr/>
      <dgm:t>
        <a:bodyPr/>
        <a:lstStyle/>
        <a:p>
          <a:endParaRPr lang="en-US"/>
        </a:p>
      </dgm:t>
    </dgm:pt>
    <dgm:pt modelId="{67566E1F-CC39-4E68-8AE6-2BE10311B5B4}" type="pres">
      <dgm:prSet presAssocID="{6F631FC8-03F4-4559-A56E-83D65EB0F4BC}" presName="vert0" presStyleCnt="0">
        <dgm:presLayoutVars>
          <dgm:dir/>
          <dgm:animOne val="branch"/>
          <dgm:animLvl val="lvl"/>
        </dgm:presLayoutVars>
      </dgm:prSet>
      <dgm:spPr/>
    </dgm:pt>
    <dgm:pt modelId="{5DEA7DEA-D3D8-4C7F-884C-E510DE25D248}" type="pres">
      <dgm:prSet presAssocID="{A0A33F42-BBF0-4440-87E7-64B7541BB03F}" presName="thickLine" presStyleLbl="alignNode1" presStyleIdx="0" presStyleCnt="3"/>
      <dgm:spPr/>
    </dgm:pt>
    <dgm:pt modelId="{BF5D2A08-60CE-43FD-9FD3-40ACA77A0629}" type="pres">
      <dgm:prSet presAssocID="{A0A33F42-BBF0-4440-87E7-64B7541BB03F}" presName="horz1" presStyleCnt="0"/>
      <dgm:spPr/>
    </dgm:pt>
    <dgm:pt modelId="{20833248-9129-43B0-90BF-5C0E974BAD1F}" type="pres">
      <dgm:prSet presAssocID="{A0A33F42-BBF0-4440-87E7-64B7541BB03F}" presName="tx1" presStyleLbl="revTx" presStyleIdx="0" presStyleCnt="3"/>
      <dgm:spPr/>
    </dgm:pt>
    <dgm:pt modelId="{5FB9C087-79C9-4CB7-A2B7-0832BD8699A9}" type="pres">
      <dgm:prSet presAssocID="{A0A33F42-BBF0-4440-87E7-64B7541BB03F}" presName="vert1" presStyleCnt="0"/>
      <dgm:spPr/>
    </dgm:pt>
    <dgm:pt modelId="{16DFDD4F-6263-42C0-8835-0D0D546D93B7}" type="pres">
      <dgm:prSet presAssocID="{2C416186-FE59-41BD-95BB-18A8F007DD35}" presName="thickLine" presStyleLbl="alignNode1" presStyleIdx="1" presStyleCnt="3"/>
      <dgm:spPr/>
    </dgm:pt>
    <dgm:pt modelId="{4FAF9C76-2668-4DB6-9F55-65BFEFF2000D}" type="pres">
      <dgm:prSet presAssocID="{2C416186-FE59-41BD-95BB-18A8F007DD35}" presName="horz1" presStyleCnt="0"/>
      <dgm:spPr/>
    </dgm:pt>
    <dgm:pt modelId="{B79B6BB6-39E9-41DC-BA4A-03C91B446C07}" type="pres">
      <dgm:prSet presAssocID="{2C416186-FE59-41BD-95BB-18A8F007DD35}" presName="tx1" presStyleLbl="revTx" presStyleIdx="1" presStyleCnt="3"/>
      <dgm:spPr/>
    </dgm:pt>
    <dgm:pt modelId="{35C3F052-E4D0-41E6-AE19-382A538AD6D2}" type="pres">
      <dgm:prSet presAssocID="{2C416186-FE59-41BD-95BB-18A8F007DD35}" presName="vert1" presStyleCnt="0"/>
      <dgm:spPr/>
    </dgm:pt>
    <dgm:pt modelId="{F835100D-DA4D-4FD7-8905-CB9F2B680D34}" type="pres">
      <dgm:prSet presAssocID="{051F2FA8-310A-45EC-B3AE-109D8C86857E}" presName="thickLine" presStyleLbl="alignNode1" presStyleIdx="2" presStyleCnt="3"/>
      <dgm:spPr/>
    </dgm:pt>
    <dgm:pt modelId="{AF0B3871-9A76-47EA-B6CF-9A9D2BDA96E0}" type="pres">
      <dgm:prSet presAssocID="{051F2FA8-310A-45EC-B3AE-109D8C86857E}" presName="horz1" presStyleCnt="0"/>
      <dgm:spPr/>
    </dgm:pt>
    <dgm:pt modelId="{E866B282-8461-444F-8334-7F4EB6554704}" type="pres">
      <dgm:prSet presAssocID="{051F2FA8-310A-45EC-B3AE-109D8C86857E}" presName="tx1" presStyleLbl="revTx" presStyleIdx="2" presStyleCnt="3"/>
      <dgm:spPr/>
    </dgm:pt>
    <dgm:pt modelId="{FE2B80C0-6AD2-454E-8814-D1909567D825}" type="pres">
      <dgm:prSet presAssocID="{051F2FA8-310A-45EC-B3AE-109D8C86857E}" presName="vert1" presStyleCnt="0"/>
      <dgm:spPr/>
    </dgm:pt>
  </dgm:ptLst>
  <dgm:cxnLst>
    <dgm:cxn modelId="{7DDE7E30-AB06-4429-B0B4-1E4764E251AA}" srcId="{6F631FC8-03F4-4559-A56E-83D65EB0F4BC}" destId="{A0A33F42-BBF0-4440-87E7-64B7541BB03F}" srcOrd="0" destOrd="0" parTransId="{A461885C-99AA-4B9A-9B3C-9AEC6B098627}" sibTransId="{693868E6-783D-4CDE-987D-8D0B6EAB0D63}"/>
    <dgm:cxn modelId="{96932466-8F01-4D33-AB2B-B0EB610B9A84}" type="presOf" srcId="{051F2FA8-310A-45EC-B3AE-109D8C86857E}" destId="{E866B282-8461-444F-8334-7F4EB6554704}" srcOrd="0" destOrd="0" presId="urn:microsoft.com/office/officeart/2008/layout/LinedList"/>
    <dgm:cxn modelId="{18AD9E6B-0DA3-4E41-B044-7919AFF5A8C6}" type="presOf" srcId="{A0A33F42-BBF0-4440-87E7-64B7541BB03F}" destId="{20833248-9129-43B0-90BF-5C0E974BAD1F}" srcOrd="0" destOrd="0" presId="urn:microsoft.com/office/officeart/2008/layout/LinedList"/>
    <dgm:cxn modelId="{B833BE83-025C-4BDF-98C1-64BA240C9B35}" srcId="{6F631FC8-03F4-4559-A56E-83D65EB0F4BC}" destId="{051F2FA8-310A-45EC-B3AE-109D8C86857E}" srcOrd="2" destOrd="0" parTransId="{CC49F69F-6EAE-4F13-A999-848B07FB0666}" sibTransId="{14805D0F-AFC5-425D-840D-46D58C052826}"/>
    <dgm:cxn modelId="{E749ED99-AEA7-484A-8A0D-A7E0F7595567}" type="presOf" srcId="{2C416186-FE59-41BD-95BB-18A8F007DD35}" destId="{B79B6BB6-39E9-41DC-BA4A-03C91B446C07}" srcOrd="0" destOrd="0" presId="urn:microsoft.com/office/officeart/2008/layout/LinedList"/>
    <dgm:cxn modelId="{A7CEB4AB-E4F5-4F0D-9926-5C248DBE9C72}" srcId="{6F631FC8-03F4-4559-A56E-83D65EB0F4BC}" destId="{2C416186-FE59-41BD-95BB-18A8F007DD35}" srcOrd="1" destOrd="0" parTransId="{858A4DB3-E8A2-4437-85F7-F3CE5673A9CC}" sibTransId="{B0CB9169-D03C-4322-B934-7D6E87DEE635}"/>
    <dgm:cxn modelId="{54CC09AD-3811-44EC-8781-6A4D544202AA}" type="presOf" srcId="{6F631FC8-03F4-4559-A56E-83D65EB0F4BC}" destId="{67566E1F-CC39-4E68-8AE6-2BE10311B5B4}" srcOrd="0" destOrd="0" presId="urn:microsoft.com/office/officeart/2008/layout/LinedList"/>
    <dgm:cxn modelId="{DDE6E461-08C0-4404-B88C-032C86FEAF38}" type="presParOf" srcId="{67566E1F-CC39-4E68-8AE6-2BE10311B5B4}" destId="{5DEA7DEA-D3D8-4C7F-884C-E510DE25D248}" srcOrd="0" destOrd="0" presId="urn:microsoft.com/office/officeart/2008/layout/LinedList"/>
    <dgm:cxn modelId="{A7BAC29E-086B-41FC-997C-CC26B0FDFDF7}" type="presParOf" srcId="{67566E1F-CC39-4E68-8AE6-2BE10311B5B4}" destId="{BF5D2A08-60CE-43FD-9FD3-40ACA77A0629}" srcOrd="1" destOrd="0" presId="urn:microsoft.com/office/officeart/2008/layout/LinedList"/>
    <dgm:cxn modelId="{DCBCE2C7-FBD5-480D-841E-0E61B70C095F}" type="presParOf" srcId="{BF5D2A08-60CE-43FD-9FD3-40ACA77A0629}" destId="{20833248-9129-43B0-90BF-5C0E974BAD1F}" srcOrd="0" destOrd="0" presId="urn:microsoft.com/office/officeart/2008/layout/LinedList"/>
    <dgm:cxn modelId="{0E6BF295-6BCB-404F-AC0C-A21E886F9914}" type="presParOf" srcId="{BF5D2A08-60CE-43FD-9FD3-40ACA77A0629}" destId="{5FB9C087-79C9-4CB7-A2B7-0832BD8699A9}" srcOrd="1" destOrd="0" presId="urn:microsoft.com/office/officeart/2008/layout/LinedList"/>
    <dgm:cxn modelId="{DF7F4D9E-92DC-4CDA-AB27-D2A05959B6EF}" type="presParOf" srcId="{67566E1F-CC39-4E68-8AE6-2BE10311B5B4}" destId="{16DFDD4F-6263-42C0-8835-0D0D546D93B7}" srcOrd="2" destOrd="0" presId="urn:microsoft.com/office/officeart/2008/layout/LinedList"/>
    <dgm:cxn modelId="{B3919B12-B144-4DD8-92F6-83DF436CC93B}" type="presParOf" srcId="{67566E1F-CC39-4E68-8AE6-2BE10311B5B4}" destId="{4FAF9C76-2668-4DB6-9F55-65BFEFF2000D}" srcOrd="3" destOrd="0" presId="urn:microsoft.com/office/officeart/2008/layout/LinedList"/>
    <dgm:cxn modelId="{801CF7FB-AB46-431C-8E37-FA0D451304A2}" type="presParOf" srcId="{4FAF9C76-2668-4DB6-9F55-65BFEFF2000D}" destId="{B79B6BB6-39E9-41DC-BA4A-03C91B446C07}" srcOrd="0" destOrd="0" presId="urn:microsoft.com/office/officeart/2008/layout/LinedList"/>
    <dgm:cxn modelId="{25F5D50B-6620-42AB-85F8-26A2369122B3}" type="presParOf" srcId="{4FAF9C76-2668-4DB6-9F55-65BFEFF2000D}" destId="{35C3F052-E4D0-41E6-AE19-382A538AD6D2}" srcOrd="1" destOrd="0" presId="urn:microsoft.com/office/officeart/2008/layout/LinedList"/>
    <dgm:cxn modelId="{5FF06A36-4AE1-4A83-B8FC-A357ED14D0B8}" type="presParOf" srcId="{67566E1F-CC39-4E68-8AE6-2BE10311B5B4}" destId="{F835100D-DA4D-4FD7-8905-CB9F2B680D34}" srcOrd="4" destOrd="0" presId="urn:microsoft.com/office/officeart/2008/layout/LinedList"/>
    <dgm:cxn modelId="{79F57EA0-E414-4030-95D7-FC6A46DF5403}" type="presParOf" srcId="{67566E1F-CC39-4E68-8AE6-2BE10311B5B4}" destId="{AF0B3871-9A76-47EA-B6CF-9A9D2BDA96E0}" srcOrd="5" destOrd="0" presId="urn:microsoft.com/office/officeart/2008/layout/LinedList"/>
    <dgm:cxn modelId="{AEFFBB4E-18CE-4A62-A4C6-4090B0862C88}" type="presParOf" srcId="{AF0B3871-9A76-47EA-B6CF-9A9D2BDA96E0}" destId="{E866B282-8461-444F-8334-7F4EB6554704}" srcOrd="0" destOrd="0" presId="urn:microsoft.com/office/officeart/2008/layout/LinedList"/>
    <dgm:cxn modelId="{768429E5-CF8F-4E87-B9AB-32DDF14D205B}" type="presParOf" srcId="{AF0B3871-9A76-47EA-B6CF-9A9D2BDA96E0}" destId="{FE2B80C0-6AD2-454E-8814-D1909567D82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A7DEA-D3D8-4C7F-884C-E510DE25D248}">
      <dsp:nvSpPr>
        <dsp:cNvPr id="0" name=""/>
        <dsp:cNvSpPr/>
      </dsp:nvSpPr>
      <dsp:spPr>
        <a:xfrm>
          <a:off x="0" y="212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33248-9129-43B0-90BF-5C0E974BAD1F}">
      <dsp:nvSpPr>
        <dsp:cNvPr id="0" name=""/>
        <dsp:cNvSpPr/>
      </dsp:nvSpPr>
      <dsp:spPr>
        <a:xfrm>
          <a:off x="0" y="212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Column headers are values, not variable names</a:t>
          </a:r>
        </a:p>
      </dsp:txBody>
      <dsp:txXfrm>
        <a:off x="0" y="2124"/>
        <a:ext cx="5181600" cy="1449029"/>
      </dsp:txXfrm>
    </dsp:sp>
    <dsp:sp modelId="{16DFDD4F-6263-42C0-8835-0D0D546D93B7}">
      <dsp:nvSpPr>
        <dsp:cNvPr id="0" name=""/>
        <dsp:cNvSpPr/>
      </dsp:nvSpPr>
      <dsp:spPr>
        <a:xfrm>
          <a:off x="0" y="145115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B6BB6-39E9-41DC-BA4A-03C91B446C07}">
      <dsp:nvSpPr>
        <dsp:cNvPr id="0" name=""/>
        <dsp:cNvSpPr/>
      </dsp:nvSpPr>
      <dsp:spPr>
        <a:xfrm>
          <a:off x="0" y="1451154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Variables are stored in both rows and columns </a:t>
          </a:r>
        </a:p>
      </dsp:txBody>
      <dsp:txXfrm>
        <a:off x="0" y="1451154"/>
        <a:ext cx="5181600" cy="1449029"/>
      </dsp:txXfrm>
    </dsp:sp>
    <dsp:sp modelId="{F835100D-DA4D-4FD7-8905-CB9F2B680D34}">
      <dsp:nvSpPr>
        <dsp:cNvPr id="0" name=""/>
        <dsp:cNvSpPr/>
      </dsp:nvSpPr>
      <dsp:spPr>
        <a:xfrm>
          <a:off x="0" y="290018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6B282-8461-444F-8334-7F4EB6554704}">
      <dsp:nvSpPr>
        <dsp:cNvPr id="0" name=""/>
        <dsp:cNvSpPr/>
      </dsp:nvSpPr>
      <dsp:spPr>
        <a:xfrm>
          <a:off x="0" y="2900183"/>
          <a:ext cx="5181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Multiple variables are stored in one column</a:t>
          </a:r>
        </a:p>
      </dsp:txBody>
      <dsp:txXfrm>
        <a:off x="0" y="2900183"/>
        <a:ext cx="5181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CE10-5FE1-3D49-99A6-DAFC85AC0AE8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927B-97D2-554B-A214-D73EE1A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3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5426-4937-A4D8-DAA3-423406B1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73BA0-3B07-8444-0A1E-272109D79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987E7-FFCE-6656-3AE1-5FF766B0F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0CBD1-CBE9-A39A-A56F-24021C151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A789-F230-F460-6264-1910A0B6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BF0C3-7A41-C751-903D-9EB1DA683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B7516-6304-1A85-5F72-BF78BB07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2EA70-FF3C-3A37-AE2D-DD790DB4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5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8FB72-DA0C-1CFF-07F3-4EBB7653B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38219-3753-9A00-C0FF-2A64A2705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5AD1-9042-ED44-224B-BB7809E44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E1BA-B6E2-6947-2975-ACD2E5932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6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51515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formal definition of tidy data from Hadley’s paper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nice about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TidyData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that the suggestions are easy to remember and apply to any data</a:t>
            </a: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principles of tidy data are closely tied to relational databases and Codd’s relational algebra (Codd 1990),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 to reach third normal formal,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framed in a language familiar to statisticians and conceptually easy to remember and apply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45484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Hadley Wickham defines </a:t>
            </a:r>
            <a:r>
              <a:rPr lang="en-US" b="0" i="0" u="none" strike="noStrike" dirty="0">
                <a:solidFill>
                  <a:srgbClr val="212226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"tidy data"</a:t>
            </a:r>
            <a:r>
              <a:rPr lang="en-US" b="0" i="0" dirty="0">
                <a:solidFill>
                  <a:srgbClr val="45484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is data stored in "3rd normal form". Restated in language used by statisticians and data scientists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standardized framework for how your data should look, you spend less time on data cleaning and wrangling, and more time to focus on answering the problem at hand.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It’s also a good practice to have your data in this format, which makes it reproducible and it’s easy for others to understand.</a:t>
            </a:r>
          </a:p>
          <a:p>
            <a:endParaRPr lang="en-US" b="0" i="0" dirty="0">
              <a:solidFill>
                <a:srgbClr val="51515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334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4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Tidy data for more efficient data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Tidy data allows you to be more efficient by using existing tools deliberately built to do the things you need to do, from </a:t>
            </a:r>
            <a:r>
              <a:rPr lang="en-US" dirty="0" err="1"/>
              <a:t>subsetting</a:t>
            </a:r>
            <a:r>
              <a:rPr lang="en-US" dirty="0"/>
              <a:t> portions of your data to plotting maps of your study area. Using existing tools saves you from building from scratch each time you work with a new dataset (which can be time-consuming and demoralizing). And luckily, there are a lot of tools specifically built to wrangle untidy data into tidy data (for example, in the </a:t>
            </a:r>
            <a:r>
              <a:rPr lang="en-US" dirty="0" err="1"/>
              <a:t>tidyr</a:t>
            </a:r>
            <a:r>
              <a:rPr lang="en-US" dirty="0"/>
              <a:t> package). By being more equipped to wrangle your data into a tidy format, you can get to your analyses faster to start answering the questions you’re asking.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1453-96BF-7F45-9044-514C3EFC7F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DFE5F-61AC-3FA5-1BA0-CB004907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1D16C-96D6-F63F-71C6-316FD4ACC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804FF-A71C-4347-F009-81D1825A6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D426-5B16-D15C-85E5-A2E738B2F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8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913E2-53FF-1AD3-AFF4-703673021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832AE-6B11-B967-C89F-29689BDD1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3938F-0301-D944-42CD-72B637988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we’ll demonstrate how to set up search alerts for queries in databases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Also run through a few searches in these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Mostly focusing on </a:t>
            </a:r>
            <a:r>
              <a:rPr lang="en-US" dirty="0" err="1"/>
              <a:t>SciFinder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9D8DC-A55A-3C49-37B8-7E6EED02C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6927B-97D2-554B-A214-D73EE1A76B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6" y="4227594"/>
            <a:ext cx="8404977" cy="13055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accent5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7" y="5766099"/>
            <a:ext cx="8404976" cy="590251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6FE41B-E7AE-FC43-A4A2-51F81452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9905" y="417149"/>
            <a:ext cx="1739198" cy="365125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</a:defRPr>
            </a:lvl1pPr>
          </a:lstStyle>
          <a:p>
            <a:fld id="{6C33123A-F54F-2341-AC44-7F40417F38A2}" type="datetime4">
              <a:rPr lang="en-US" smtClean="0"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68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F94D049-750D-4443-ABB8-2C3A349AFA4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21C2F4-C445-134C-AB62-EC44C3AC62A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C0F91-4826-AB48-8200-0AA6EBCF9CAB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61950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" descr="preencoded.png">
            <a:extLst>
              <a:ext uri="{FF2B5EF4-FFF2-40B4-BE49-F238E27FC236}">
                <a16:creationId xmlns:a16="http://schemas.microsoft.com/office/drawing/2014/main" id="{6129D614-C18E-A84F-A35D-B85AD0710D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3474F2-813F-144E-A5E3-9EFB3D5E7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202" y="452406"/>
            <a:ext cx="5163202" cy="752449"/>
          </a:xfrm>
        </p:spPr>
        <p:txBody>
          <a:bodyPr anchor="t">
            <a:normAutofit/>
          </a:bodyPr>
          <a:lstStyle>
            <a:lvl1pPr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Introduction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95F123-F83C-D74D-B917-9E9D3B4B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244" y="1702014"/>
            <a:ext cx="5163202" cy="4255854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500"/>
              </a:spcAft>
              <a:buNone/>
              <a:defRPr sz="22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1F61D637-3F32-614B-99A7-CE6CA71985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927D43-946C-AB43-B96A-8F8625D7ECAF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566312" y="446161"/>
            <a:ext cx="4394634" cy="75869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5F86CE-9BC1-6743-9E0C-DD5B6FB8AB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45850" y="1702014"/>
            <a:ext cx="5140134" cy="42558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lnSpc>
                <a:spcPts val="2000"/>
              </a:lnSpc>
              <a:spcAft>
                <a:spcPts val="1950"/>
              </a:spcAft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03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7993530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4174297" y="2652595"/>
            <a:ext cx="0" cy="3701068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086501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86501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8086501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48838D29-272F-F149-AD8D-3E5D2AD51AF6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44202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4B575BD0-362D-7C47-9EAD-C5F806621E1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44202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003DD90-3175-F44F-8D72-458530DE4A62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444202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4DF355D-6530-1F46-BC1A-E979ADECFB94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4260638" y="2723842"/>
            <a:ext cx="3670724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478E426-63EF-244C-B829-98E2E21E119B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4260638" y="3121049"/>
            <a:ext cx="3670718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9BDC90-F4BA-5D40-A0EF-BD5586AFF4BE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4260638" y="3999752"/>
            <a:ext cx="3670705" cy="2353911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8765B4F-24D8-2641-9261-F629332413A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CD120F-A27D-2143-88BD-66FC0DCC6426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50799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202" y="1308839"/>
            <a:ext cx="6264941" cy="130522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5654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BF1B40-2588-3D4B-8C12-01E00E3A8BD5}"/>
              </a:ext>
            </a:extLst>
          </p:cNvPr>
          <p:cNvCxnSpPr>
            <a:cxnSpLocks/>
          </p:cNvCxnSpPr>
          <p:nvPr userDrawn="1"/>
        </p:nvCxnSpPr>
        <p:spPr>
          <a:xfrm>
            <a:off x="610616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02867A-99C5-A847-B4B7-375BA3263372}"/>
              </a:ext>
            </a:extLst>
          </p:cNvPr>
          <p:cNvCxnSpPr>
            <a:cxnSpLocks/>
          </p:cNvCxnSpPr>
          <p:nvPr userDrawn="1"/>
        </p:nvCxnSpPr>
        <p:spPr>
          <a:xfrm>
            <a:off x="897128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C8C5-5BCC-F143-AA3D-E8B580BC3899}"/>
              </a:ext>
            </a:extLst>
          </p:cNvPr>
          <p:cNvCxnSpPr>
            <a:cxnSpLocks/>
          </p:cNvCxnSpPr>
          <p:nvPr userDrawn="1"/>
        </p:nvCxnSpPr>
        <p:spPr>
          <a:xfrm>
            <a:off x="3241040" y="2652595"/>
            <a:ext cx="0" cy="3703754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433607-A703-8641-92B9-55BCB9A61722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52595"/>
            <a:ext cx="12192000" cy="0"/>
          </a:xfrm>
          <a:prstGeom prst="line">
            <a:avLst/>
          </a:prstGeom>
          <a:ln>
            <a:solidFill>
              <a:srgbClr val="B4924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B08375B-C3F2-524E-910B-D9C21C18B5C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25654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F44CBEE-7235-1C4B-A2D6-7A398A0159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25655" y="3999753"/>
            <a:ext cx="2765652" cy="2356598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3CCFE16-FD6F-9E4A-BE05-F4B5A69432E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1770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93C09BD-8DFF-E148-BDEB-C6CC79B3C22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331770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83DDF49-EF8F-2C4C-8580-0A5DD0BEDF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31771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F57EB42-4981-064D-9CE9-E9DB573814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199131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924E4CC-F6FD-524A-9FED-C626A85DF7F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6199131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66B347D-34B5-7142-B26C-56CEAC99DC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199132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6703E58-9291-EE40-8DCB-A241470F95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9091189" y="2723842"/>
            <a:ext cx="2755489" cy="36232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="1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D451DD1-615B-AE43-9B8E-1BB26CDED94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9091189" y="3121049"/>
            <a:ext cx="2755487" cy="8332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5571B90-D179-B34F-95F4-C185A51AB58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091190" y="3999753"/>
            <a:ext cx="2765652" cy="2356596"/>
          </a:xfrm>
        </p:spPr>
        <p:txBody>
          <a:bodyPr>
            <a:normAutofit/>
          </a:bodyPr>
          <a:lstStyle>
            <a:lvl1pPr marL="171450" indent="-17145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FCF8479-82B0-0840-9B2D-AC5FD4ACD354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7032ABB-7447-304B-BC64-9369BF7A935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055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with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61E201-BA38-4447-A0C1-6213D4ABE43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2" y="241683"/>
            <a:ext cx="5333028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B363821-E1AE-0E4B-AB14-075EE424E57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76100" y="698668"/>
            <a:ext cx="533302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4291436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place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1E4FA67-482D-F249-9F64-D3A7846B76E0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DBC3CC-6FE7-A44B-BF70-8A106D9EA57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44203" y="2125027"/>
            <a:ext cx="5099050" cy="4135260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9F9F3A5-801B-434A-86BB-2BEE7C86970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1" y="241683"/>
            <a:ext cx="5386817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A2491D-CED1-3E4A-83F9-0AEC1BF664CD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76101" y="698668"/>
            <a:ext cx="5386818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54613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7E7661C-8F47-A84E-B097-83D2887BAAE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E33F36-CB6A-3845-B322-222BD9B1F41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3306387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rgbClr val="E0D5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9ACECD-DD2A-B64F-8E1E-426B640A054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619EC4-76DA-1644-8D14-0A5DD8E7E33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2165111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_with lis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9925059-DA62-0741-A886-A75ABAED9C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252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000" y="2283090"/>
            <a:ext cx="9852104" cy="3181151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ct val="70000"/>
              <a:buFont typeface="Arial" panose="020B0604020202020204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9FB89F2B-E93E-0641-8991-6CC778E411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1" t="9698" r="21187"/>
          <a:stretch/>
        </p:blipFill>
        <p:spPr bwMode="auto">
          <a:xfrm>
            <a:off x="6113794" y="-1"/>
            <a:ext cx="6078204" cy="68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7439FD51-B1D6-8F4A-803E-396E69AF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6197" y="4567999"/>
            <a:ext cx="1739198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6E3C9BF4-CD7D-8540-B3F3-C4359157ED05}" type="datetime4">
              <a:rPr lang="en-US" smtClean="0"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8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F7955-5E89-D74C-9EF1-CE55C69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243" y="1893134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86102F4-C2D7-4949-BBD7-069B15E2B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1239" y="1902234"/>
            <a:ext cx="227696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EFD0E42-6CF3-3B45-8418-50EFC96439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2660" y="1890542"/>
            <a:ext cx="227387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411B4C-A7FB-C84C-A916-88C5CFEDAE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1239" y="3498093"/>
            <a:ext cx="227695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7D50877-D419-A647-A938-AC0D343DB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6007" y="5027896"/>
            <a:ext cx="228219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49A1C5-832F-3641-9E2E-346ED2ADA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2660" y="3499339"/>
            <a:ext cx="2273868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63CAA6B-5FB2-BE46-98FE-5279349B8F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1914" y="1890541"/>
            <a:ext cx="2273210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F950F76-DB7E-EB40-8326-ED06CCFE62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8242" y="3493305"/>
            <a:ext cx="2272154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229E0C-62C8-3644-BA3B-504280DC79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323" y="5027895"/>
            <a:ext cx="2274071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C169B54-58A1-214E-AD85-F41C9E0597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521" y="5027894"/>
            <a:ext cx="227300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10A2D85-31D3-7E4E-9E1E-004FBB157E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1914" y="3499339"/>
            <a:ext cx="2259195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2B8D38-17CE-6549-B165-F0E689696E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1913" y="5027893"/>
            <a:ext cx="2302943" cy="545815"/>
          </a:xfrm>
        </p:spPr>
        <p:txBody>
          <a:bodyPr anchor="b">
            <a:normAutofit/>
          </a:bodyPr>
          <a:lstStyle>
            <a:lvl1pPr marL="0" indent="0">
              <a:buNone/>
              <a:defRPr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7579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_10 School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5D52FD-2419-B24C-B2EA-9271BC6BBF87}"/>
              </a:ext>
            </a:extLst>
          </p:cNvPr>
          <p:cNvCxnSpPr>
            <a:cxnSpLocks/>
          </p:cNvCxnSpPr>
          <p:nvPr userDrawn="1"/>
        </p:nvCxnSpPr>
        <p:spPr>
          <a:xfrm>
            <a:off x="0" y="1030494"/>
            <a:ext cx="12251473" cy="32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B43891-19A2-E44C-BFD9-E9A295B5D0FD}"/>
              </a:ext>
            </a:extLst>
          </p:cNvPr>
          <p:cNvCxnSpPr>
            <a:cxnSpLocks/>
          </p:cNvCxnSpPr>
          <p:nvPr userDrawn="1"/>
        </p:nvCxnSpPr>
        <p:spPr>
          <a:xfrm>
            <a:off x="0" y="2697284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6461FD-CC27-ED43-9F1E-024F4F11A555}"/>
              </a:ext>
            </a:extLst>
          </p:cNvPr>
          <p:cNvCxnSpPr>
            <a:cxnSpLocks/>
          </p:cNvCxnSpPr>
          <p:nvPr userDrawn="1"/>
        </p:nvCxnSpPr>
        <p:spPr>
          <a:xfrm>
            <a:off x="0" y="4243145"/>
            <a:ext cx="12192000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4B4CC7-DE04-614C-8F67-33EBDF91710B}"/>
              </a:ext>
            </a:extLst>
          </p:cNvPr>
          <p:cNvCxnSpPr>
            <a:cxnSpLocks/>
          </p:cNvCxnSpPr>
          <p:nvPr userDrawn="1"/>
        </p:nvCxnSpPr>
        <p:spPr>
          <a:xfrm>
            <a:off x="0" y="5845140"/>
            <a:ext cx="12251473" cy="0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210702-9285-5B4D-A2ED-83DAECEA8C8B}"/>
              </a:ext>
            </a:extLst>
          </p:cNvPr>
          <p:cNvCxnSpPr>
            <a:cxnSpLocks/>
          </p:cNvCxnSpPr>
          <p:nvPr userDrawn="1"/>
        </p:nvCxnSpPr>
        <p:spPr>
          <a:xfrm>
            <a:off x="8868936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5DD7A-2884-CB45-A39F-88BC1E8F8B37}"/>
              </a:ext>
            </a:extLst>
          </p:cNvPr>
          <p:cNvCxnSpPr>
            <a:cxnSpLocks/>
          </p:cNvCxnSpPr>
          <p:nvPr userDrawn="1"/>
        </p:nvCxnSpPr>
        <p:spPr>
          <a:xfrm>
            <a:off x="6140604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373CE6-A7CE-D14D-8423-5DE8FD3F2093}"/>
              </a:ext>
            </a:extLst>
          </p:cNvPr>
          <p:cNvCxnSpPr>
            <a:cxnSpLocks/>
          </p:cNvCxnSpPr>
          <p:nvPr userDrawn="1"/>
        </p:nvCxnSpPr>
        <p:spPr>
          <a:xfrm>
            <a:off x="3352800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45FF2A-79FD-BB44-A2CA-1331757B5311}"/>
              </a:ext>
            </a:extLst>
          </p:cNvPr>
          <p:cNvCxnSpPr>
            <a:cxnSpLocks/>
          </p:cNvCxnSpPr>
          <p:nvPr userDrawn="1"/>
        </p:nvCxnSpPr>
        <p:spPr>
          <a:xfrm>
            <a:off x="624468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97979B-8AFF-904E-960C-121AED32CABF}"/>
              </a:ext>
            </a:extLst>
          </p:cNvPr>
          <p:cNvCxnSpPr>
            <a:cxnSpLocks/>
          </p:cNvCxnSpPr>
          <p:nvPr userDrawn="1"/>
        </p:nvCxnSpPr>
        <p:spPr>
          <a:xfrm>
            <a:off x="11567532" y="1030494"/>
            <a:ext cx="0" cy="4814646"/>
          </a:xfrm>
          <a:prstGeom prst="line">
            <a:avLst/>
          </a:prstGeom>
          <a:ln>
            <a:solidFill>
              <a:srgbClr val="D2B16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56BB7B-5CE5-F441-B889-0A1C038B2A36}"/>
              </a:ext>
            </a:extLst>
          </p:cNvPr>
          <p:cNvSpPr txBox="1"/>
          <p:nvPr userDrawn="1"/>
        </p:nvSpPr>
        <p:spPr>
          <a:xfrm>
            <a:off x="982613" y="2108577"/>
            <a:ext cx="195717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Blair School of Music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D162-17AA-414A-B172-551F4ED73BFD}"/>
              </a:ext>
            </a:extLst>
          </p:cNvPr>
          <p:cNvSpPr txBox="1"/>
          <p:nvPr userDrawn="1"/>
        </p:nvSpPr>
        <p:spPr>
          <a:xfrm>
            <a:off x="3746432" y="189313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College of Arts</a:t>
            </a:r>
            <a:br>
              <a:rPr lang="en-US" sz="1400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Sciences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40AECC-2852-3B48-B51A-80B5E7CDBCC7}"/>
              </a:ext>
            </a:extLst>
          </p:cNvPr>
          <p:cNvSpPr txBox="1"/>
          <p:nvPr userDrawn="1"/>
        </p:nvSpPr>
        <p:spPr>
          <a:xfrm>
            <a:off x="6500009" y="21085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Divinity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663EA-250A-A24A-BF53-0FA1A5EE3B7A}"/>
              </a:ext>
            </a:extLst>
          </p:cNvPr>
          <p:cNvSpPr txBox="1"/>
          <p:nvPr userDrawn="1"/>
        </p:nvSpPr>
        <p:spPr>
          <a:xfrm>
            <a:off x="9281954" y="2108577"/>
            <a:ext cx="178507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Graduate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C1B1C5-3349-4846-A0F1-D6E86F5762A6}"/>
              </a:ext>
            </a:extLst>
          </p:cNvPr>
          <p:cNvSpPr txBox="1"/>
          <p:nvPr userDrawn="1"/>
        </p:nvSpPr>
        <p:spPr>
          <a:xfrm>
            <a:off x="982613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Law School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F4D32B-9B34-A64E-9C72-44B90CF4B7E1}"/>
              </a:ext>
            </a:extLst>
          </p:cNvPr>
          <p:cNvSpPr txBox="1"/>
          <p:nvPr userDrawn="1"/>
        </p:nvSpPr>
        <p:spPr>
          <a:xfrm>
            <a:off x="3746432" y="3306490"/>
            <a:ext cx="1676317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Owen Graduate School of Management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AF53A-0296-F842-B971-2C80F878B028}"/>
              </a:ext>
            </a:extLst>
          </p:cNvPr>
          <p:cNvSpPr txBox="1"/>
          <p:nvPr userDrawn="1"/>
        </p:nvSpPr>
        <p:spPr>
          <a:xfrm>
            <a:off x="6500009" y="3737377"/>
            <a:ext cx="1676317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Peabody College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F441D9-7B8A-7643-B64A-BA688EDCF850}"/>
              </a:ext>
            </a:extLst>
          </p:cNvPr>
          <p:cNvSpPr txBox="1"/>
          <p:nvPr userDrawn="1"/>
        </p:nvSpPr>
        <p:spPr>
          <a:xfrm>
            <a:off x="9281954" y="3521934"/>
            <a:ext cx="178507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Engineering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56156-5CE2-B74F-8659-51D32F182E20}"/>
              </a:ext>
            </a:extLst>
          </p:cNvPr>
          <p:cNvSpPr txBox="1"/>
          <p:nvPr userDrawn="1"/>
        </p:nvSpPr>
        <p:spPr>
          <a:xfrm>
            <a:off x="982613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Medicine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23F9C-2080-5545-8CEE-1BE489720355}"/>
              </a:ext>
            </a:extLst>
          </p:cNvPr>
          <p:cNvSpPr txBox="1"/>
          <p:nvPr userDrawn="1"/>
        </p:nvSpPr>
        <p:spPr>
          <a:xfrm>
            <a:off x="3746432" y="5067794"/>
            <a:ext cx="1676317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</a:t>
            </a:r>
            <a:b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>
                <a:solidFill>
                  <a:srgbClr val="1A1A1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Nursing</a:t>
            </a:r>
            <a:endParaRPr lang="en-US" sz="1400">
              <a:solidFill>
                <a:srgbClr val="1A1A1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9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UIDE0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8669E-B216-AA42-B53A-973035C85CE2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272C731-1402-D34C-B7DD-4065D53CE563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TEMPLATE GUIDELINES</a:t>
            </a:r>
            <a:endParaRPr lang="en-US" sz="3300" b="1" i="0" spc="30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FFBCD6-4509-E545-897B-13343F0A4AA2}"/>
              </a:ext>
            </a:extLst>
          </p:cNvPr>
          <p:cNvSpPr txBox="1"/>
          <p:nvPr userDrawn="1"/>
        </p:nvSpPr>
        <p:spPr>
          <a:xfrm>
            <a:off x="500412" y="1238057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USING SLIDE LAYOUTS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24369F-C194-AD45-85F6-6988005CDA65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9A14FE-18BE-6142-B636-9CCED47D817E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insert a new slide: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843B7-205D-3946-ABAE-B1BDBD70F068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the arrow on the right slide of the 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an appropriate layout from</a:t>
            </a:r>
            <a:b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Edit as needed, following the guidelines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ECCC39-BB65-AC40-AD18-8F381A0C05D3}"/>
              </a:ext>
            </a:extLst>
          </p:cNvPr>
          <p:cNvSpPr txBox="1"/>
          <p:nvPr userDrawn="1"/>
        </p:nvSpPr>
        <p:spPr>
          <a:xfrm>
            <a:off x="5785109" y="1238057"/>
            <a:ext cx="499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CHANGING SLIDE LAYOUTS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36D77-69F2-494D-B305-F1C1FC3DB5D5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EE09A-33B1-9548-B0A8-602C83122867}"/>
              </a:ext>
            </a:extLst>
          </p:cNvPr>
          <p:cNvSpPr txBox="1"/>
          <p:nvPr userDrawn="1"/>
        </p:nvSpPr>
        <p:spPr>
          <a:xfrm>
            <a:off x="5804817" y="1883971"/>
            <a:ext cx="5630970" cy="62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1C6390-568E-664C-ACF3-B99CCB8654EF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a new layout from the gallery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F05F79-EC1D-A349-A6B8-A12B4B8D0A25}"/>
              </a:ext>
            </a:extLst>
          </p:cNvPr>
          <p:cNvSpPr txBox="1"/>
          <p:nvPr userDrawn="1"/>
        </p:nvSpPr>
        <p:spPr>
          <a:xfrm>
            <a:off x="500412" y="4204094"/>
            <a:ext cx="381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spc="300" baseline="0">
                <a:solidFill>
                  <a:schemeClr val="tx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ADDING PHOTOS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3F06E8-7784-FF40-A314-DF298C2524EE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FD4B2C-D8ED-6B48-AE76-57FC0651AA54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To add photos: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4F1C2-5923-6443-8748-E242306AC19E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6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Ligh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ED8E1A-BA0A-C041-B60A-D0D46E8B2AA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6121820" y="0"/>
            <a:ext cx="607018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27" y="4933507"/>
            <a:ext cx="5128022" cy="13055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6E16576-7A47-6F43-BCCC-0201D2F035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0927" y="646847"/>
            <a:ext cx="2410896" cy="5235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C519-EB37-774F-BD3A-23BD947ABD6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0767" y="45645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05971-6ECE-3048-89D4-C8CDCDF8108F}" type="datetime4">
              <a:rPr lang="en-US" smtClean="0"/>
              <a:pPr/>
              <a:t>August 26,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_with l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27" y="670745"/>
            <a:ext cx="5128022" cy="1305500"/>
          </a:xfrm>
        </p:spPr>
        <p:txBody>
          <a:bodyPr anchor="t">
            <a:normAutofit/>
          </a:bodyPr>
          <a:lstStyle>
            <a:lvl1pPr algn="l"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 or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926" y="3006104"/>
            <a:ext cx="5291403" cy="3181151"/>
          </a:xfrm>
        </p:spPr>
        <p:txBody>
          <a:bodyPr>
            <a:normAutofit/>
          </a:bodyPr>
          <a:lstStyle>
            <a:lvl1pPr marL="36576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 sz="2000">
                <a:solidFill>
                  <a:schemeClr val="accent6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5146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tabLst/>
              <a:defRPr/>
            </a:pPr>
            <a:r>
              <a:rPr lang="en-US"/>
              <a:t>Click to edit Master text styles</a:t>
            </a:r>
          </a:p>
          <a:p>
            <a:pPr marL="228600" marR="0" lvl="0" indent="-32004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+mj-lt"/>
              <a:buAutoNum type="arabicPeriod"/>
              <a:tabLst/>
              <a:defRPr/>
            </a:pP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2FA5A-5425-9D4A-9C6F-9D6BB0C43366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6915543"/>
          </a:xfrm>
          <a:prstGeom prst="line">
            <a:avLst/>
          </a:prstGeom>
          <a:ln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9AE8E3-EF7B-F441-93B3-228673B018B7}"/>
              </a:ext>
            </a:extLst>
          </p:cNvPr>
          <p:cNvCxnSpPr>
            <a:cxnSpLocks/>
          </p:cNvCxnSpPr>
          <p:nvPr userDrawn="1"/>
        </p:nvCxnSpPr>
        <p:spPr>
          <a:xfrm>
            <a:off x="6106160" y="-57543"/>
            <a:ext cx="0" cy="7080135"/>
          </a:xfrm>
          <a:prstGeom prst="line">
            <a:avLst/>
          </a:prstGeom>
          <a:ln w="63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DD070A6E-64DC-2F41-9A40-2D85E3663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43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89173-9CC4-384F-87ED-3C126C08F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89" r="695" b="11859"/>
          <a:stretch/>
        </p:blipFill>
        <p:spPr>
          <a:xfrm>
            <a:off x="362715" y="384049"/>
            <a:ext cx="11466571" cy="59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plac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351B81-FE14-984B-81F3-C69CA9CF96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62709" y="384050"/>
            <a:ext cx="11466575" cy="59723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84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4D2869-1122-FD4F-93D1-E6818DABA3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7976" y="3134047"/>
            <a:ext cx="10385823" cy="1305500"/>
          </a:xfrm>
        </p:spPr>
        <p:txBody>
          <a:bodyPr anchor="t">
            <a:normAutofit/>
          </a:bodyPr>
          <a:lstStyle>
            <a:lvl1pPr algn="ctr"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/>
              <a:t>Section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525A9-A6AD-A44B-801E-7959EE0923FD}"/>
              </a:ext>
            </a:extLst>
          </p:cNvPr>
          <p:cNvSpPr/>
          <p:nvPr userDrawn="1"/>
        </p:nvSpPr>
        <p:spPr>
          <a:xfrm>
            <a:off x="355600" y="385065"/>
            <a:ext cx="11480800" cy="5971285"/>
          </a:xfrm>
          <a:prstGeom prst="rect">
            <a:avLst/>
          </a:prstGeom>
          <a:noFill/>
          <a:ln w="6350">
            <a:gradFill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0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101" y="3148547"/>
            <a:ext cx="11230346" cy="1434085"/>
          </a:xfrm>
        </p:spPr>
        <p:txBody>
          <a:bodyPr anchor="t">
            <a:normAutofit/>
          </a:bodyPr>
          <a:lstStyle>
            <a:lvl1pPr algn="ctr">
              <a:defRPr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8DDCAA-666B-BB40-B3E0-9F6817656A5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85784" y="5114924"/>
            <a:ext cx="5276113" cy="105195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B49188-E5FA-E44D-BB8D-3EFB7DD6626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D94DB9D-64AE-3246-A5A1-033C8898104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31512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2C1C1AA-2B7A-4945-8F1C-3684E28E4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07510" y="396775"/>
            <a:ext cx="537926" cy="38103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DA1228-7D2D-F747-9CD9-30F83FE96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6101" y="2463800"/>
            <a:ext cx="8529676" cy="2651125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spcAft>
                <a:spcPts val="1400"/>
              </a:spcAft>
              <a:buNone/>
              <a:defRPr sz="2200" b="0" i="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D07B40-2FFE-E84A-8C1D-66AF3BE4D3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76101" y="5209658"/>
            <a:ext cx="5276113" cy="1051959"/>
          </a:xfrm>
        </p:spPr>
        <p:txBody>
          <a:bodyPr anchor="b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3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D6F4D12-C76D-594A-8366-6BDB7BA91D9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76101" y="241683"/>
            <a:ext cx="5619899" cy="497012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Presentation Name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A7115C3-295D-ED43-9822-703965AFF1A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76100" y="698668"/>
            <a:ext cx="5619899" cy="58148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169190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05971-6ECE-3048-89D4-C8CDCDF8108F}" type="datetime4">
              <a:rPr lang="en-US" smtClean="0"/>
              <a:t>August 26,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F19FF4C-6E22-8645-B7ED-109F195808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1D03-3865-D34B-8E7F-4D9212E48FF0}"/>
              </a:ext>
            </a:extLst>
          </p:cNvPr>
          <p:cNvSpPr/>
          <p:nvPr userDrawn="1"/>
        </p:nvSpPr>
        <p:spPr>
          <a:xfrm>
            <a:off x="-1336363" y="4289458"/>
            <a:ext cx="1143775" cy="604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C954E-AAA1-BD40-A56D-98BAB934B2A6}"/>
              </a:ext>
            </a:extLst>
          </p:cNvPr>
          <p:cNvSpPr/>
          <p:nvPr userDrawn="1"/>
        </p:nvSpPr>
        <p:spPr>
          <a:xfrm>
            <a:off x="-1321905" y="276999"/>
            <a:ext cx="1129317" cy="5991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131E6-79A8-1248-9C11-D19D84E4070A}"/>
              </a:ext>
            </a:extLst>
          </p:cNvPr>
          <p:cNvSpPr/>
          <p:nvPr userDrawn="1"/>
        </p:nvSpPr>
        <p:spPr>
          <a:xfrm>
            <a:off x="-1336363" y="3593426"/>
            <a:ext cx="1143775" cy="606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EED77-DA3A-C246-8826-3C95DA6290B2}"/>
              </a:ext>
            </a:extLst>
          </p:cNvPr>
          <p:cNvSpPr/>
          <p:nvPr userDrawn="1"/>
        </p:nvSpPr>
        <p:spPr>
          <a:xfrm>
            <a:off x="-1336362" y="941894"/>
            <a:ext cx="1129316" cy="5991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26DDE-1973-9249-8B67-79F28A67A5CC}"/>
              </a:ext>
            </a:extLst>
          </p:cNvPr>
          <p:cNvSpPr/>
          <p:nvPr userDrawn="1"/>
        </p:nvSpPr>
        <p:spPr>
          <a:xfrm>
            <a:off x="-1336363" y="4983173"/>
            <a:ext cx="1129315" cy="604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2ADD5C-05AF-2849-808E-5A5329FE307B}"/>
              </a:ext>
            </a:extLst>
          </p:cNvPr>
          <p:cNvSpPr/>
          <p:nvPr userDrawn="1"/>
        </p:nvSpPr>
        <p:spPr>
          <a:xfrm>
            <a:off x="-1336363" y="2268952"/>
            <a:ext cx="1129315" cy="5838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31D78-EB57-CF49-B681-1FFB250F2AA3}"/>
              </a:ext>
            </a:extLst>
          </p:cNvPr>
          <p:cNvCxnSpPr>
            <a:cxnSpLocks/>
          </p:cNvCxnSpPr>
          <p:nvPr userDrawn="1"/>
        </p:nvCxnSpPr>
        <p:spPr>
          <a:xfrm>
            <a:off x="-229369" y="276999"/>
            <a:ext cx="0" cy="599123"/>
          </a:xfrm>
          <a:prstGeom prst="line">
            <a:avLst/>
          </a:prstGeom>
          <a:ln w="82550">
            <a:gradFill flip="none" rotWithShape="1">
              <a:gsLst>
                <a:gs pos="0">
                  <a:srgbClr val="FEEEB6"/>
                </a:gs>
                <a:gs pos="100000">
                  <a:srgbClr val="B49248"/>
                </a:gs>
              </a:gsLst>
              <a:lin ang="2700000" scaled="0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181A33-7A78-A745-B85F-272ACD897C6A}"/>
              </a:ext>
            </a:extLst>
          </p:cNvPr>
          <p:cNvSpPr txBox="1"/>
          <p:nvPr userDrawn="1"/>
        </p:nvSpPr>
        <p:spPr>
          <a:xfrm>
            <a:off x="-1321904" y="276999"/>
            <a:ext cx="671342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1c1c1c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2321-9A11-C64F-94E7-483770247088}"/>
              </a:ext>
            </a:extLst>
          </p:cNvPr>
          <p:cNvSpPr txBox="1"/>
          <p:nvPr userDrawn="1"/>
        </p:nvSpPr>
        <p:spPr>
          <a:xfrm>
            <a:off x="-1336363" y="2268952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White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FFFFFF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381ED-C72B-874C-B467-99E2F441CCAD}"/>
              </a:ext>
            </a:extLst>
          </p:cNvPr>
          <p:cNvSpPr txBox="1"/>
          <p:nvPr userDrawn="1"/>
        </p:nvSpPr>
        <p:spPr>
          <a:xfrm>
            <a:off x="-1321904" y="936874"/>
            <a:ext cx="81233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Light Grey</a:t>
            </a:r>
            <a:b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/>
              <a:t>E4E4E4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F914F-CFCB-D848-ADFF-6E9476EB121C}"/>
              </a:ext>
            </a:extLst>
          </p:cNvPr>
          <p:cNvSpPr/>
          <p:nvPr userDrawn="1"/>
        </p:nvSpPr>
        <p:spPr>
          <a:xfrm>
            <a:off x="-1336363" y="1605423"/>
            <a:ext cx="1129315" cy="599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D0814-E463-9D45-AEB0-1B8834E02DA1}"/>
              </a:ext>
            </a:extLst>
          </p:cNvPr>
          <p:cNvSpPr txBox="1"/>
          <p:nvPr userDrawn="1"/>
        </p:nvSpPr>
        <p:spPr>
          <a:xfrm>
            <a:off x="-1301584" y="1624347"/>
            <a:ext cx="792014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 Grey</a:t>
            </a:r>
            <a:br>
              <a:rPr 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>
                <a:solidFill>
                  <a:schemeClr val="bg1"/>
                </a:solidFill>
              </a:rPr>
              <a:t>777777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062F4-50A3-5F4D-97CC-2E68DAC9E8D1}"/>
              </a:ext>
            </a:extLst>
          </p:cNvPr>
          <p:cNvSpPr txBox="1"/>
          <p:nvPr userDrawn="1"/>
        </p:nvSpPr>
        <p:spPr>
          <a:xfrm>
            <a:off x="-1336363" y="3588406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E0D5C0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F9139F-AB33-C942-A4C9-2A932C16E874}"/>
              </a:ext>
            </a:extLst>
          </p:cNvPr>
          <p:cNvSpPr txBox="1"/>
          <p:nvPr userDrawn="1"/>
        </p:nvSpPr>
        <p:spPr>
          <a:xfrm>
            <a:off x="-1336363" y="4289458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Highlight</a:t>
            </a:r>
            <a:br>
              <a:rPr lang="en-US" sz="1000"/>
            </a:br>
            <a:r>
              <a:rPr lang="en-US" sz="1000"/>
              <a:t>ECB748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3D5FF-412F-3446-9C5A-C792CFFD52B8}"/>
              </a:ext>
            </a:extLst>
          </p:cNvPr>
          <p:cNvSpPr txBox="1"/>
          <p:nvPr userDrawn="1"/>
        </p:nvSpPr>
        <p:spPr>
          <a:xfrm>
            <a:off x="-1336363" y="4983233"/>
            <a:ext cx="685801" cy="52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/>
              <a:t>Sky</a:t>
            </a:r>
            <a:br>
              <a:rPr lang="en-US" sz="1000"/>
            </a:br>
            <a:r>
              <a:rPr lang="en-US" sz="1000"/>
              <a:t>B3C9CD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308F8-FDBB-D94E-AAD4-B7C8DE6E641C}"/>
              </a:ext>
            </a:extLst>
          </p:cNvPr>
          <p:cNvSpPr/>
          <p:nvPr userDrawn="1"/>
        </p:nvSpPr>
        <p:spPr>
          <a:xfrm>
            <a:off x="-1336363" y="2917223"/>
            <a:ext cx="1143775" cy="606777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CE59B3-A31D-5B49-A390-48365EC49154}"/>
              </a:ext>
            </a:extLst>
          </p:cNvPr>
          <p:cNvSpPr txBox="1"/>
          <p:nvPr userDrawn="1"/>
        </p:nvSpPr>
        <p:spPr>
          <a:xfrm>
            <a:off x="-1336363" y="2933768"/>
            <a:ext cx="685801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Cream</a:t>
            </a:r>
          </a:p>
          <a:p>
            <a:pPr>
              <a:lnSpc>
                <a:spcPct val="150000"/>
              </a:lnSpc>
              <a:buClr>
                <a:srgbClr val="D2B16D"/>
              </a:buClr>
              <a:buSzPct val="70000"/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F5F3EF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B4DBEA-F44D-1D46-88A3-F25117523E43}"/>
              </a:ext>
            </a:extLst>
          </p:cNvPr>
          <p:cNvSpPr txBox="1"/>
          <p:nvPr userDrawn="1"/>
        </p:nvSpPr>
        <p:spPr>
          <a:xfrm>
            <a:off x="-1378395" y="0"/>
            <a:ext cx="112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spc="100" baseline="0">
                <a:latin typeface="+mj-lt"/>
              </a:rPr>
              <a:t>Colors:</a:t>
            </a:r>
          </a:p>
        </p:txBody>
      </p:sp>
    </p:spTree>
    <p:extLst>
      <p:ext uri="{BB962C8B-B14F-4D97-AF65-F5344CB8AC3E}">
        <p14:creationId xmlns:p14="http://schemas.microsoft.com/office/powerpoint/2010/main" val="13289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8" r:id="rId2"/>
    <p:sldLayoutId id="2147483674" r:id="rId3"/>
    <p:sldLayoutId id="2147483676" r:id="rId4"/>
    <p:sldLayoutId id="2147483677" r:id="rId5"/>
    <p:sldLayoutId id="2147483689" r:id="rId6"/>
    <p:sldLayoutId id="2147483678" r:id="rId7"/>
    <p:sldLayoutId id="2147483663" r:id="rId8"/>
    <p:sldLayoutId id="2147483681" r:id="rId9"/>
    <p:sldLayoutId id="2147483682" r:id="rId10"/>
    <p:sldLayoutId id="2147483679" r:id="rId11"/>
    <p:sldLayoutId id="2147483680" r:id="rId12"/>
    <p:sldLayoutId id="2147483690" r:id="rId13"/>
    <p:sldLayoutId id="2147483683" r:id="rId14"/>
    <p:sldLayoutId id="2147483685" r:id="rId15"/>
    <p:sldLayoutId id="2147483684" r:id="rId16"/>
    <p:sldLayoutId id="2147483692" r:id="rId17"/>
    <p:sldLayoutId id="2147483686" r:id="rId18"/>
    <p:sldLayoutId id="2147483691" r:id="rId19"/>
    <p:sldLayoutId id="2147483693" r:id="rId20"/>
    <p:sldLayoutId id="2147483687" r:id="rId21"/>
    <p:sldLayoutId id="2147483673" r:id="rId22"/>
    <p:sldLayoutId id="2147483702" r:id="rId2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blog/2020/10/12/tidy-dat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A00BA-B442-AC46-A209-60010293B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66" y="1974575"/>
            <a:ext cx="5461263" cy="1615978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CPBP 8306: </a:t>
            </a:r>
            <a:br>
              <a:rPr lang="en-US" b="1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Data cleaning day 1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F0F30-04CD-FA43-878A-47D90E9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025" y="3588818"/>
            <a:ext cx="1739198" cy="365125"/>
          </a:xfrm>
        </p:spPr>
        <p:txBody>
          <a:bodyPr/>
          <a:lstStyle/>
          <a:p>
            <a:r>
              <a:rPr lang="en-US" dirty="0"/>
              <a:t>September 11,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CD009-906D-2F3D-4E2A-DCAA80E86FD1}"/>
              </a:ext>
            </a:extLst>
          </p:cNvPr>
          <p:cNvSpPr txBox="1"/>
          <p:nvPr/>
        </p:nvSpPr>
        <p:spPr>
          <a:xfrm>
            <a:off x="493767" y="3966039"/>
            <a:ext cx="40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Stevenson Science &amp; Engineering Library</a:t>
            </a:r>
          </a:p>
          <a:p>
            <a:r>
              <a:rPr lang="en-US" dirty="0">
                <a:solidFill>
                  <a:schemeClr val="bg1"/>
                </a:solidFill>
              </a:rPr>
              <a:t>Joshua </a:t>
            </a:r>
            <a:r>
              <a:rPr lang="en-US" dirty="0" err="1">
                <a:solidFill>
                  <a:schemeClr val="bg1"/>
                </a:solidFill>
              </a:rPr>
              <a:t>Borycz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7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614111-0770-55AE-793B-3FF2A010DA66}"/>
              </a:ext>
            </a:extLst>
          </p:cNvPr>
          <p:cNvSpPr txBox="1"/>
          <p:nvPr/>
        </p:nvSpPr>
        <p:spPr>
          <a:xfrm>
            <a:off x="76200" y="6458244"/>
            <a:ext cx="1203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Lowndes, J., &amp; Horst, A. (2020, October 12). </a:t>
            </a:r>
            <a:r>
              <a:rPr lang="en-US" sz="1200" i="1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Tidy data for efficiency, reproducibility, and collaboration</a:t>
            </a:r>
            <a:r>
              <a:rPr lang="en-US" sz="12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Openscapes</a:t>
            </a:r>
            <a:r>
              <a:rPr lang="en-US" sz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https://www.openscapes.org/blog/2020/10/12/tidy-data//</a:t>
            </a:r>
            <a:endParaRPr lang="en-US" sz="1200" dirty="0">
              <a:solidFill>
                <a:srgbClr val="0070C0"/>
              </a:solidFill>
              <a:effectLst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70;p16">
            <a:extLst>
              <a:ext uri="{FF2B5EF4-FFF2-40B4-BE49-F238E27FC236}">
                <a16:creationId xmlns:a16="http://schemas.microsoft.com/office/drawing/2014/main" id="{75BC7FC8-DC09-89EB-B133-287A3A1046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527901"/>
            <a:ext cx="10505648" cy="5631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5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0E95-BEE6-C4BA-21E6-3923B0414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3E9AAB-15CE-0223-18EC-680C0B433547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dplyr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B53E0-B615-8559-2C70-8DDA3C718139}"/>
              </a:ext>
            </a:extLst>
          </p:cNvPr>
          <p:cNvSpPr txBox="1"/>
          <p:nvPr/>
        </p:nvSpPr>
        <p:spPr>
          <a:xfrm>
            <a:off x="718374" y="1169414"/>
            <a:ext cx="107552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a grammar of data manipulation, providing a consistent set of verbs that help you solve the most common data manipulation 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mutate():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adds new variables that are functions of existing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picks variables based on their names.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filter():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picks cases based on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summarize():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reduces multiple values down to a single summary.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arrange():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changes the ordering of the rows.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which allows you to perform any operation “by group”</a:t>
            </a:r>
          </a:p>
        </p:txBody>
      </p:sp>
    </p:spTree>
    <p:extLst>
      <p:ext uri="{BB962C8B-B14F-4D97-AF65-F5344CB8AC3E}">
        <p14:creationId xmlns:p14="http://schemas.microsoft.com/office/powerpoint/2010/main" val="220645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06FD-8364-0E20-98A0-6AAD7710E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28F32C-826C-3A5E-018D-004C9D8AA93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dplyr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068A-EB25-2BE7-232F-A0E19849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3" y="1106182"/>
            <a:ext cx="6759020" cy="5222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605D0-39A8-B71A-AB3F-F51E71435A3E}"/>
              </a:ext>
            </a:extLst>
          </p:cNvPr>
          <p:cNvSpPr txBox="1"/>
          <p:nvPr/>
        </p:nvSpPr>
        <p:spPr>
          <a:xfrm>
            <a:off x="7728559" y="2404997"/>
            <a:ext cx="3582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GitHub link: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https://github.com/rstudio/cheatsheets/blob/main/data-transformation.pdf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6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6941-08C9-314B-1308-3D8DA28D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9968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50260-8875-EB56-8CC4-CD17C2DCE645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up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5D060A9-18B7-EE90-76C5-EA5E9766DCBA}"/>
              </a:ext>
            </a:extLst>
          </p:cNvPr>
          <p:cNvSpPr txBox="1">
            <a:spLocks/>
          </p:cNvSpPr>
          <p:nvPr/>
        </p:nvSpPr>
        <p:spPr>
          <a:xfrm>
            <a:off x="392913" y="1266099"/>
            <a:ext cx="10361226" cy="47397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Create a GitHub account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Download and install GitHub desktop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GitHub Desktop &gt; Settings &gt; Sign Into </a:t>
            </a:r>
            <a:r>
              <a:rPr lang="en-US" dirty="0" err="1"/>
              <a:t>GitHub.com</a:t>
            </a:r>
            <a:r>
              <a:rPr lang="en-US" dirty="0"/>
              <a:t> &gt; Follow security instructions in browser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File &gt; New repository &gt; Select name, description, path, initialize README &gt; select none for Git Ignore &amp; License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/>
              <a:t>Publish repository &gt; Choose name, description, &amp; keep code private &gt; none for Organization</a:t>
            </a:r>
          </a:p>
          <a:p>
            <a:pPr marL="0" indent="0">
              <a:buNone/>
              <a:defRPr/>
            </a:pPr>
            <a:endParaRPr lang="en-US" dirty="0"/>
          </a:p>
          <a:p>
            <a:pPr marL="0" indent="0" algn="ctr"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Congratulations! The world now knows you can code!</a:t>
            </a:r>
          </a:p>
        </p:txBody>
      </p:sp>
    </p:spTree>
    <p:extLst>
      <p:ext uri="{BB962C8B-B14F-4D97-AF65-F5344CB8AC3E}">
        <p14:creationId xmlns:p14="http://schemas.microsoft.com/office/powerpoint/2010/main" val="188057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4BBD-99FC-F942-6B3C-64CAF163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200AA7-4C81-A9F1-2FD5-3233FF78A5DF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3C91B69-4CFB-721C-F474-3D65935BD7F4}"/>
              </a:ext>
            </a:extLst>
          </p:cNvPr>
          <p:cNvSpPr txBox="1">
            <a:spLocks/>
          </p:cNvSpPr>
          <p:nvPr/>
        </p:nvSpPr>
        <p:spPr>
          <a:xfrm>
            <a:off x="392913" y="1187360"/>
            <a:ext cx="10361226" cy="44832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commit</a:t>
            </a:r>
            <a:r>
              <a:rPr lang="en-US" dirty="0"/>
              <a:t> saves your code at a moment in time with a title and description to a particular </a:t>
            </a:r>
            <a:r>
              <a:rPr lang="en-US" b="1" dirty="0"/>
              <a:t>branch</a:t>
            </a:r>
          </a:p>
          <a:p>
            <a:pPr>
              <a:defRPr/>
            </a:pPr>
            <a:r>
              <a:rPr lang="en-US" dirty="0"/>
              <a:t>A </a:t>
            </a:r>
            <a:r>
              <a:rPr lang="en-US" b="1" dirty="0"/>
              <a:t>branch</a:t>
            </a:r>
            <a:r>
              <a:rPr lang="en-US" dirty="0"/>
              <a:t> is a version of your code that will not impact other versions (main/master branch is like the trunk of the tree)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pull </a:t>
            </a:r>
            <a:r>
              <a:rPr lang="en-US" dirty="0"/>
              <a:t>(a.k.a. Fetch origin</a:t>
            </a:r>
            <a:r>
              <a:rPr lang="en-US" b="1" dirty="0"/>
              <a:t>)</a:t>
            </a:r>
            <a:r>
              <a:rPr lang="en-US" dirty="0"/>
              <a:t> the </a:t>
            </a:r>
            <a:r>
              <a:rPr lang="en-US" b="1" dirty="0"/>
              <a:t>remote repository</a:t>
            </a:r>
            <a:r>
              <a:rPr lang="en-US" dirty="0"/>
              <a:t>, on </a:t>
            </a:r>
            <a:r>
              <a:rPr lang="en-US" dirty="0" err="1"/>
              <a:t>GitHub.com</a:t>
            </a:r>
            <a:r>
              <a:rPr lang="en-US" dirty="0"/>
              <a:t> to your computer </a:t>
            </a:r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push</a:t>
            </a:r>
            <a:r>
              <a:rPr lang="en-US" dirty="0"/>
              <a:t> the </a:t>
            </a:r>
            <a:r>
              <a:rPr lang="en-US" b="1" dirty="0"/>
              <a:t>local repository</a:t>
            </a:r>
            <a:r>
              <a:rPr lang="en-US" dirty="0"/>
              <a:t>, on your computer, to </a:t>
            </a:r>
            <a:r>
              <a:rPr lang="en-US" dirty="0" err="1"/>
              <a:t>GitHub.com</a:t>
            </a:r>
            <a:endParaRPr lang="en-US" dirty="0"/>
          </a:p>
          <a:p>
            <a:pPr>
              <a:defRPr/>
            </a:pPr>
            <a:r>
              <a:rPr lang="en-US" dirty="0"/>
              <a:t>You can </a:t>
            </a:r>
            <a:r>
              <a:rPr lang="en-US" b="1" dirty="0"/>
              <a:t>merge</a:t>
            </a:r>
            <a:r>
              <a:rPr lang="en-US" dirty="0"/>
              <a:t> branches when you want to combine changes to code. All differences will be tracked.</a:t>
            </a:r>
          </a:p>
        </p:txBody>
      </p:sp>
    </p:spTree>
    <p:extLst>
      <p:ext uri="{BB962C8B-B14F-4D97-AF65-F5344CB8AC3E}">
        <p14:creationId xmlns:p14="http://schemas.microsoft.com/office/powerpoint/2010/main" val="108420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D69FE-92EF-6C58-73A2-3EC33DB5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E54744-C1D7-7A6E-CB0B-22D4D5E57006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 GitHub repository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00CFAF-09FD-C216-32B1-B336E352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38893"/>
            <a:ext cx="8839200" cy="5919107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566E10-E6EA-740C-F610-36BBD6B2AF38}"/>
              </a:ext>
            </a:extLst>
          </p:cNvPr>
          <p:cNvSpPr txBox="1">
            <a:spLocks/>
          </p:cNvSpPr>
          <p:nvPr/>
        </p:nvSpPr>
        <p:spPr>
          <a:xfrm>
            <a:off x="2022910" y="1935155"/>
            <a:ext cx="2096702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List of changed files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96E0B6-94C6-088E-EC6A-372AA256D632}"/>
              </a:ext>
            </a:extLst>
          </p:cNvPr>
          <p:cNvSpPr txBox="1">
            <a:spLocks/>
          </p:cNvSpPr>
          <p:nvPr/>
        </p:nvSpPr>
        <p:spPr>
          <a:xfrm>
            <a:off x="5582651" y="3429000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Changes to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F0793FA-5AD9-2576-A147-B5111F2E9247}"/>
              </a:ext>
            </a:extLst>
          </p:cNvPr>
          <p:cNvSpPr txBox="1">
            <a:spLocks/>
          </p:cNvSpPr>
          <p:nvPr/>
        </p:nvSpPr>
        <p:spPr>
          <a:xfrm>
            <a:off x="1182301" y="6093594"/>
            <a:ext cx="3638349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</a:rPr>
              <a:t>Write commit</a:t>
            </a:r>
          </a:p>
        </p:txBody>
      </p:sp>
    </p:spTree>
    <p:extLst>
      <p:ext uri="{BB962C8B-B14F-4D97-AF65-F5344CB8AC3E}">
        <p14:creationId xmlns:p14="http://schemas.microsoft.com/office/powerpoint/2010/main" val="32361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3F89-A208-A51D-EA98-FD308A16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7E7C-6FCA-7C0D-2EF5-AAEEDB6C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088" y="3102625"/>
            <a:ext cx="10385823" cy="652750"/>
          </a:xfrm>
        </p:spPr>
        <p:txBody>
          <a:bodyPr/>
          <a:lstStyle/>
          <a:p>
            <a:r>
              <a:rPr lang="en-US" b="1" dirty="0"/>
              <a:t>Cleaning data</a:t>
            </a:r>
          </a:p>
        </p:txBody>
      </p:sp>
    </p:spTree>
    <p:extLst>
      <p:ext uri="{BB962C8B-B14F-4D97-AF65-F5344CB8AC3E}">
        <p14:creationId xmlns:p14="http://schemas.microsoft.com/office/powerpoint/2010/main" val="286793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4E13-CA92-AA06-B9A5-6B57D7097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EECFA74-9DC3-C70F-886E-3F2E42911332}"/>
              </a:ext>
            </a:extLst>
          </p:cNvPr>
          <p:cNvSpPr txBox="1">
            <a:spLocks/>
          </p:cNvSpPr>
          <p:nvPr/>
        </p:nvSpPr>
        <p:spPr>
          <a:xfrm>
            <a:off x="392913" y="232872"/>
            <a:ext cx="9953721" cy="674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Cleaning/tidying data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E91385E-45A1-F01C-236D-8809140C8689}"/>
              </a:ext>
            </a:extLst>
          </p:cNvPr>
          <p:cNvSpPr txBox="1">
            <a:spLocks/>
          </p:cNvSpPr>
          <p:nvPr/>
        </p:nvSpPr>
        <p:spPr>
          <a:xfrm>
            <a:off x="392912" y="1187360"/>
            <a:ext cx="6094515" cy="53871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/>
              </a:rPr>
              <a:t>“Happy families are all alike; every unhappy family is unhappy in its own way.” –– Leo Tolstoy</a:t>
            </a:r>
          </a:p>
          <a:p>
            <a:r>
              <a:rPr lang="en-US" dirty="0">
                <a:effectLst/>
              </a:rPr>
              <a:t>“Tidy datasets are all alike, but every messy dataset is messy in its own way.” –– Hadley Wickham</a:t>
            </a:r>
            <a:endParaRPr lang="en-US" dirty="0"/>
          </a:p>
          <a:p>
            <a:pPr>
              <a:defRPr/>
            </a:pPr>
            <a:r>
              <a:rPr lang="en-US" dirty="0"/>
              <a:t>80% of the data analysis process is cleaning and interpreting data</a:t>
            </a:r>
          </a:p>
          <a:p>
            <a:pPr>
              <a:defRPr/>
            </a:pPr>
            <a:r>
              <a:rPr lang="en-US" dirty="0"/>
              <a:t>20% is doing cool viz</a:t>
            </a:r>
          </a:p>
          <a:p>
            <a:pPr>
              <a:defRPr/>
            </a:pPr>
            <a:r>
              <a:rPr lang="en-US" dirty="0"/>
              <a:t>Always keep a copy of the raw data</a:t>
            </a:r>
          </a:p>
          <a:p>
            <a:pPr>
              <a:defRPr/>
            </a:pPr>
            <a:r>
              <a:rPr lang="en-US" dirty="0"/>
              <a:t>Always save the cleaned data file you use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96044-B0BB-B134-2079-81584BBFC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47" r="19372"/>
          <a:stretch/>
        </p:blipFill>
        <p:spPr>
          <a:xfrm>
            <a:off x="6950889" y="907559"/>
            <a:ext cx="3959281" cy="4826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6FC2F-447B-9C4C-28D1-4F1CFC20DF0A}"/>
              </a:ext>
            </a:extLst>
          </p:cNvPr>
          <p:cNvSpPr txBox="1"/>
          <p:nvPr/>
        </p:nvSpPr>
        <p:spPr>
          <a:xfrm>
            <a:off x="7809235" y="5658053"/>
            <a:ext cx="2242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effectLst/>
              </a:rPr>
              <a:t>Leo Tolstoy</a:t>
            </a:r>
          </a:p>
        </p:txBody>
      </p:sp>
    </p:spTree>
    <p:extLst>
      <p:ext uri="{BB962C8B-B14F-4D97-AF65-F5344CB8AC3E}">
        <p14:creationId xmlns:p14="http://schemas.microsoft.com/office/powerpoint/2010/main" val="406906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890B0F3-BF2D-F349-8057-7183113A55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289" y="284231"/>
            <a:ext cx="9220839" cy="674687"/>
          </a:xfrm>
        </p:spPr>
        <p:txBody>
          <a:bodyPr>
            <a:normAutofit/>
          </a:bodyPr>
          <a:lstStyle/>
          <a:p>
            <a:r>
              <a:rPr lang="en-US" b="1" dirty="0"/>
              <a:t>Tidy data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63DEB7C-7465-FD75-6D04-74B5DB57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780"/>
            <a:ext cx="12192000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C35E2-7F92-2A0E-3B81-2FF4D597A8D3}"/>
              </a:ext>
            </a:extLst>
          </p:cNvPr>
          <p:cNvSpPr txBox="1"/>
          <p:nvPr/>
        </p:nvSpPr>
        <p:spPr>
          <a:xfrm>
            <a:off x="349289" y="1438712"/>
            <a:ext cx="10727206" cy="199028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There are three fundamental principles of tidy data: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variable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forms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column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observation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forms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row</a:t>
            </a:r>
          </a:p>
          <a:p>
            <a:pPr marL="514350" indent="-514350">
              <a:lnSpc>
                <a:spcPts val="3700"/>
              </a:lnSpc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Each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cell</a:t>
            </a:r>
            <a:r>
              <a:rPr lang="en-US" sz="32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is a </a:t>
            </a: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single measurement or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3181FA-9891-7DB9-574B-A66EBC666406}"/>
              </a:ext>
            </a:extLst>
          </p:cNvPr>
          <p:cNvSpPr/>
          <p:nvPr/>
        </p:nvSpPr>
        <p:spPr>
          <a:xfrm>
            <a:off x="169682" y="3908794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EE973-3981-8600-E0A2-3B473A95E463}"/>
              </a:ext>
            </a:extLst>
          </p:cNvPr>
          <p:cNvSpPr/>
          <p:nvPr/>
        </p:nvSpPr>
        <p:spPr>
          <a:xfrm>
            <a:off x="4205926" y="3933538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882C3-552A-69EE-3CD3-66F8A967F62D}"/>
              </a:ext>
            </a:extLst>
          </p:cNvPr>
          <p:cNvSpPr/>
          <p:nvPr/>
        </p:nvSpPr>
        <p:spPr>
          <a:xfrm>
            <a:off x="8138474" y="3933538"/>
            <a:ext cx="3883844" cy="28596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0B2C14-4BD0-9AD8-B775-A33A9D8E4E8A}"/>
              </a:ext>
            </a:extLst>
          </p:cNvPr>
          <p:cNvSpPr txBox="1">
            <a:spLocks/>
          </p:cNvSpPr>
          <p:nvPr/>
        </p:nvSpPr>
        <p:spPr>
          <a:xfrm>
            <a:off x="311478" y="342038"/>
            <a:ext cx="107190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Three common problems with messy datasets</a:t>
            </a:r>
            <a:endParaRPr lang="en-US" b="1" dirty="0"/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4CFF07FB-3CF8-35ED-08A5-3CEFCBBAAF43}"/>
              </a:ext>
            </a:extLst>
          </p:cNvPr>
          <p:cNvGraphicFramePr/>
          <p:nvPr/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5629401-FA2A-92C2-924E-360BDA0486CA}"/>
              </a:ext>
            </a:extLst>
          </p:cNvPr>
          <p:cNvSpPr/>
          <p:nvPr/>
        </p:nvSpPr>
        <p:spPr>
          <a:xfrm>
            <a:off x="445541" y="1901537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6943D-1864-2A7F-7864-B5BF18743659}"/>
              </a:ext>
            </a:extLst>
          </p:cNvPr>
          <p:cNvSpPr/>
          <p:nvPr/>
        </p:nvSpPr>
        <p:spPr>
          <a:xfrm>
            <a:off x="521741" y="3429000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C8501E-A7FE-4962-C560-7571E833B3E3}"/>
              </a:ext>
            </a:extLst>
          </p:cNvPr>
          <p:cNvSpPr/>
          <p:nvPr/>
        </p:nvSpPr>
        <p:spPr>
          <a:xfrm>
            <a:off x="521740" y="4802981"/>
            <a:ext cx="5574259" cy="11400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BA04BB3-B754-7A0F-9C1C-7719511B9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197" y="1420813"/>
            <a:ext cx="5072062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287DFF"/>
      </a:hlink>
      <a:folHlink>
        <a:srgbClr val="21FC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U_Brand_Template" id="{08A68AB4-5590-4B4B-BF52-0B4B70F43C38}" vid="{247FEBA0-18E1-A94F-A103-A8783525E8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63f8c51-8f9e-4dd1-b6cd-8c5ff29615d2" xsi:nil="true"/>
    <lcf76f155ced4ddcb4097134ff3c332f xmlns="afc47b12-cb57-4116-9c0c-4fb41577a2e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8E9D3969D684A93D91DA2BD838286" ma:contentTypeVersion="18" ma:contentTypeDescription="Create a new document." ma:contentTypeScope="" ma:versionID="4c469867a3f215abcc25e347498f720d">
  <xsd:schema xmlns:xsd="http://www.w3.org/2001/XMLSchema" xmlns:xs="http://www.w3.org/2001/XMLSchema" xmlns:p="http://schemas.microsoft.com/office/2006/metadata/properties" xmlns:ns2="afc47b12-cb57-4116-9c0c-4fb41577a2e5" xmlns:ns3="a63f8c51-8f9e-4dd1-b6cd-8c5ff29615d2" targetNamespace="http://schemas.microsoft.com/office/2006/metadata/properties" ma:root="true" ma:fieldsID="4cdad052b18760ad75279e6527f0276f" ns2:_="" ns3:_="">
    <xsd:import namespace="afc47b12-cb57-4116-9c0c-4fb41577a2e5"/>
    <xsd:import namespace="a63f8c51-8f9e-4dd1-b6cd-8c5ff296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c47b12-cb57-4116-9c0c-4fb41577a2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c383c50-2e5a-4ee2-a287-62075b1c8a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3f8c51-8f9e-4dd1-b6cd-8c5ff2961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2593170-8ea5-4dbf-ad83-73f2293b0ef3}" ma:internalName="TaxCatchAll" ma:showField="CatchAllData" ma:web="a63f8c51-8f9e-4dd1-b6cd-8c5ff29615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CF1739-30E1-4907-B4F2-D399C26274F3}">
  <ds:schemaRefs>
    <ds:schemaRef ds:uri="a63f8c51-8f9e-4dd1-b6cd-8c5ff29615d2"/>
    <ds:schemaRef ds:uri="afc47b12-cb57-4116-9c0c-4fb41577a2e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29A58D2-4EA6-4EFD-9D2D-CCE00278E9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D46203-7850-44AF-BE55-8C2C18B4C5F4}">
  <ds:schemaRefs>
    <ds:schemaRef ds:uri="a63f8c51-8f9e-4dd1-b6cd-8c5ff29615d2"/>
    <ds:schemaRef ds:uri="afc47b12-cb57-4116-9c0c-4fb41577a2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10881</TotalTime>
  <Words>943</Words>
  <Application>Microsoft Macintosh PowerPoint</Application>
  <PresentationFormat>Widescreen</PresentationFormat>
  <Paragraphs>98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Tahoma</vt:lpstr>
      <vt:lpstr>Times</vt:lpstr>
      <vt:lpstr>Office Theme</vt:lpstr>
      <vt:lpstr>CPBP 8306:  Data cleaning day 1</vt:lpstr>
      <vt:lpstr>GitHub Desktop</vt:lpstr>
      <vt:lpstr>PowerPoint Presentation</vt:lpstr>
      <vt:lpstr>PowerPoint Presentation</vt:lpstr>
      <vt:lpstr>PowerPoint Presentation</vt:lpstr>
      <vt:lpstr>Cleaning data</vt:lpstr>
      <vt:lpstr>PowerPoint Presentation</vt:lpstr>
      <vt:lpstr>Tidy data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a literature review</dc:title>
  <dc:creator>Borycz, Joshua D</dc:creator>
  <cp:lastModifiedBy>Borycz, Joshua D</cp:lastModifiedBy>
  <cp:revision>82</cp:revision>
  <dcterms:created xsi:type="dcterms:W3CDTF">2022-08-02T18:04:34Z</dcterms:created>
  <dcterms:modified xsi:type="dcterms:W3CDTF">2025-08-26T19:37:03Z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0x010100B8E8E9D3969D684A93D91DA2BD838286</vt:lpwstr>
  </property>
  <property fmtid="{D5CDD505-2E9C-101B-9397-08002B2CF9AE}" pid="3" name="MediaServiceImageTags">
    <vt:lpwstr/>
  </property>
</Properties>
</file>